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embeddedFontLst>
    <p:embeddedFont>
      <p:font typeface="Century Gothic" charset="0"/>
      <p:regular r:id="rId34"/>
      <p:bold r:id="rId35"/>
      <p:italic r:id="rId36"/>
      <p:boldItalic r:id="rId37"/>
    </p:embeddedFont>
    <p:embeddedFont>
      <p:font typeface="Calibri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570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npiace@mars.asu.edu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team2.azengineeringeducation.com/mission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dirty="0"/>
          </a:p>
        </p:txBody>
      </p:sp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dirty="0"/>
          </a:p>
        </p:txBody>
      </p:sp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dirty="0"/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dirty="0"/>
              <a:t>DO NOT CHANGE HENRY	</a:t>
            </a:r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dirty="0"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/>
              <a:t>Another Photo on click.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/>
              <a:t>The Launch DO NOT CHANGE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/>
              <a:t>added by Anesa, will upload photos from launch location</a:t>
            </a:r>
          </a:p>
        </p:txBody>
      </p:sp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/>
              <a:t>6 photos on this slide DO NOT EVEN CLICK ON IT	</a:t>
            </a:r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/>
              <a:t>added by Anesa, will upload photos from launch location</a:t>
            </a:r>
          </a:p>
        </p:txBody>
      </p:sp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change </a:t>
            </a:r>
            <a:r>
              <a:rPr lang="en-US" sz="11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 you can ask </a:t>
            </a:r>
            <a:r>
              <a:rPr lang="en-US" sz="1100" b="1" i="0" u="none" strike="noStrike" kern="1200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Nick </a:t>
            </a:r>
            <a:r>
              <a:rPr lang="en-US" sz="1100" b="1" i="0" u="none" strike="noStrike" kern="1200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Piacentine</a:t>
            </a:r>
            <a:r>
              <a:rPr lang="en-US" sz="1100" b="1" i="0" u="none" strike="noStrike" kern="1200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100" b="1" i="0" u="none" strike="noStrike" kern="1200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npiace@mars.asu.edu</a:t>
            </a:r>
            <a:r>
              <a:rPr lang="en-US" sz="1100" b="1" i="0" u="none" strike="noStrike" kern="1200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/>
              <a:t>check this out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http://team2.azengineeringeducation.com/mission.html</a:t>
            </a:r>
            <a:r>
              <a:rPr lang="en-US"/>
              <a:t>	</a:t>
            </a:r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/>
              <a:t>have it in units on the bottom </a:t>
            </a:r>
          </a:p>
        </p:txBody>
      </p:sp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603504" y="770466"/>
            <a:ext cx="10782299" cy="335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buClr>
                <a:srgbClr val="FFFFFF"/>
              </a:buClr>
              <a:buFont typeface="Calibri"/>
              <a:buNone/>
              <a:defRPr sz="8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0" cy="16459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85000"/>
              </a:lnSpc>
              <a:spcBef>
                <a:spcPts val="1300"/>
              </a:spcBef>
              <a:buClr>
                <a:schemeClr val="lt1"/>
              </a:buClr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24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685800" y="6412446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685800" y="6554696"/>
            <a:ext cx="5029199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763925" y="5876412"/>
            <a:ext cx="2926079" cy="13970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fld id="{00000000-1234-1234-1234-123412341234}" type="slidenum">
              <a:rPr lang="en-US"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Century Gothic"/>
                <a:buNone/>
              </a:pPr>
              <a:t>‹#›</a:t>
            </a:fld>
            <a:endParaRPr lang="en-US" sz="2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4" cy="1658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Calibri"/>
              <a:buNone/>
              <a:defRPr sz="5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89"/>
            <a:ext cx="3766185" cy="10753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60960" algn="l" rtl="0">
              <a:lnSpc>
                <a:spcPct val="85000"/>
              </a:lnSpc>
              <a:spcBef>
                <a:spcPts val="1300"/>
              </a:spcBef>
              <a:buClr>
                <a:srgbClr val="262626"/>
              </a:buClr>
              <a:buSzPct val="1000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7472" marR="0" lvl="1" indent="-195072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48640" marR="0" lvl="2" indent="-42164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22960" marR="0" lvl="3" indent="-70866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97280" marR="0" lvl="4" indent="-98298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00000" marR="0" lvl="5" indent="-1205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400000" marR="0" lvl="6" indent="-1173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0000" marR="0" lvl="7" indent="-1268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00000" marR="0" lvl="8" indent="-1236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685800" y="6412446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685800" y="6554696"/>
            <a:ext cx="5029199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763925" y="5876412"/>
            <a:ext cx="2926079" cy="13970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fld id="{00000000-1234-1234-1234-123412341234}" type="slidenum">
              <a:rPr lang="en-US"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Century Gothic"/>
                <a:buNone/>
              </a:pPr>
              <a:t>‹#›</a:t>
            </a:fld>
            <a:endParaRPr lang="en-US" sz="2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 rot="5400000">
            <a:off x="7658099" y="1781175"/>
            <a:ext cx="4800600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Calibri"/>
              <a:buNone/>
              <a:defRPr sz="5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 rot="5400000">
            <a:off x="1938337" y="-452437"/>
            <a:ext cx="5400675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60960" algn="l" rtl="0">
              <a:lnSpc>
                <a:spcPct val="85000"/>
              </a:lnSpc>
              <a:spcBef>
                <a:spcPts val="1300"/>
              </a:spcBef>
              <a:buClr>
                <a:srgbClr val="262626"/>
              </a:buClr>
              <a:buSzPct val="1000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7472" marR="0" lvl="1" indent="-195072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48640" marR="0" lvl="2" indent="-42164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22960" marR="0" lvl="3" indent="-70866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97280" marR="0" lvl="4" indent="-98298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00000" marR="0" lvl="5" indent="-1205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400000" marR="0" lvl="6" indent="-1173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0000" marR="0" lvl="7" indent="-1268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00000" marR="0" lvl="8" indent="-1236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685800" y="6412446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685800" y="6554696"/>
            <a:ext cx="5029199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763925" y="5876412"/>
            <a:ext cx="2926079" cy="13970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fld id="{00000000-1234-1234-1234-123412341234}" type="slidenum">
              <a:rPr lang="en-US"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Century Gothic"/>
                <a:buNone/>
              </a:pPr>
              <a:t>‹#›</a:t>
            </a:fld>
            <a:endParaRPr lang="en-US" sz="2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4" cy="1658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Calibri"/>
              <a:buNone/>
              <a:defRPr sz="5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685800" y="6412446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685800" y="6554696"/>
            <a:ext cx="5029199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763925" y="5876412"/>
            <a:ext cx="2926079" cy="13970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fld id="{00000000-1234-1234-1234-123412341234}" type="slidenum">
              <a:rPr lang="en-US"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Century Gothic"/>
                <a:buNone/>
              </a:pPr>
              <a:t>‹#›</a:t>
            </a:fld>
            <a:endParaRPr lang="en-US" sz="2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4" cy="1658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Calibri"/>
              <a:buNone/>
              <a:defRPr sz="5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4" cy="37661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60960" algn="l" rtl="0">
              <a:lnSpc>
                <a:spcPct val="85000"/>
              </a:lnSpc>
              <a:spcBef>
                <a:spcPts val="1300"/>
              </a:spcBef>
              <a:buClr>
                <a:srgbClr val="262626"/>
              </a:buClr>
              <a:buSzPct val="1000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7472" marR="0" lvl="1" indent="-195072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48640" marR="0" lvl="2" indent="-42164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22960" marR="0" lvl="3" indent="-70866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97280" marR="0" lvl="4" indent="-98298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00000" marR="0" lvl="5" indent="-1205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400000" marR="0" lvl="6" indent="-1173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0000" marR="0" lvl="7" indent="-1268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00000" marR="0" lvl="8" indent="-1236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685800" y="6412446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685800" y="6554696"/>
            <a:ext cx="5029199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763925" y="5876412"/>
            <a:ext cx="2926079" cy="13970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fld id="{00000000-1234-1234-1234-123412341234}" type="slidenum">
              <a:rPr lang="en-US"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Century Gothic"/>
                <a:buNone/>
              </a:pPr>
              <a:t>‹#›</a:t>
            </a:fld>
            <a:endParaRPr lang="en-US" sz="2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603504" y="767418"/>
            <a:ext cx="10780775" cy="33558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Font typeface="Calibri"/>
              <a:buNone/>
              <a:defRPr sz="8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667512" y="4204208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85000"/>
              </a:lnSpc>
              <a:spcBef>
                <a:spcPts val="13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85000"/>
              </a:lnSpc>
              <a:spcBef>
                <a:spcPts val="6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85000"/>
              </a:lnSpc>
              <a:spcBef>
                <a:spcPts val="600"/>
              </a:spcBef>
              <a:buClr>
                <a:srgbClr val="888888"/>
              </a:buClr>
              <a:buFont typeface="Arial"/>
              <a:buNone/>
              <a:defRPr sz="1600" b="0" i="1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85000"/>
              </a:lnSpc>
              <a:spcBef>
                <a:spcPts val="60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85000"/>
              </a:lnSpc>
              <a:spcBef>
                <a:spcPts val="60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85000"/>
              </a:lnSpc>
              <a:spcBef>
                <a:spcPts val="60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85000"/>
              </a:lnSpc>
              <a:spcBef>
                <a:spcPts val="60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85000"/>
              </a:lnSpc>
              <a:spcBef>
                <a:spcPts val="60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85000"/>
              </a:lnSpc>
              <a:spcBef>
                <a:spcPts val="60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685800" y="6412446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685800" y="6554696"/>
            <a:ext cx="5029199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763925" y="5876412"/>
            <a:ext cx="2926079" cy="13970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fld id="{00000000-1234-1234-1234-123412341234}" type="slidenum">
              <a:rPr lang="en-US"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Century Gothic"/>
                <a:buNone/>
              </a:pPr>
              <a:t>‹#›</a:t>
            </a:fld>
            <a:endParaRPr lang="en-US" sz="2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4" cy="1658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Calibri"/>
              <a:buNone/>
              <a:defRPr sz="5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76656" y="1998133"/>
            <a:ext cx="4663439" cy="37673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60960" algn="l" rtl="0">
              <a:lnSpc>
                <a:spcPct val="85000"/>
              </a:lnSpc>
              <a:spcBef>
                <a:spcPts val="1300"/>
              </a:spcBef>
              <a:buClr>
                <a:srgbClr val="262626"/>
              </a:buClr>
              <a:buSzPct val="1000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7472" marR="0" lvl="1" indent="-220472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48640" marR="0" lvl="2" indent="-43434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22960" marR="0" lvl="3" indent="-72136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97280" marR="0" lvl="4" indent="-99568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00000" marR="0" lvl="5" indent="-1332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400000" marR="0" lvl="6" indent="-1300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0000" marR="0" lvl="7" indent="-1395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00000" marR="0" lvl="8" indent="-1363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6011330" y="1998133"/>
            <a:ext cx="4663439" cy="37673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60960" algn="l" rtl="0">
              <a:lnSpc>
                <a:spcPct val="85000"/>
              </a:lnSpc>
              <a:spcBef>
                <a:spcPts val="1300"/>
              </a:spcBef>
              <a:buClr>
                <a:srgbClr val="262626"/>
              </a:buClr>
              <a:buSzPct val="1000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7472" marR="0" lvl="1" indent="-220472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48640" marR="0" lvl="2" indent="-43434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22960" marR="0" lvl="3" indent="-72136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97280" marR="0" lvl="4" indent="-99568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00000" marR="0" lvl="5" indent="-1332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400000" marR="0" lvl="6" indent="-1300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0000" marR="0" lvl="7" indent="-1395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00000" marR="0" lvl="8" indent="-1363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xfrm>
            <a:off x="685800" y="6412446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ftr" idx="11"/>
          </p:nvPr>
        </p:nvSpPr>
        <p:spPr>
          <a:xfrm>
            <a:off x="685800" y="6554696"/>
            <a:ext cx="5029199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763925" y="5876412"/>
            <a:ext cx="2926079" cy="13970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fld id="{00000000-1234-1234-1234-123412341234}" type="slidenum">
              <a:rPr lang="en-US"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Century Gothic"/>
                <a:buNone/>
              </a:pPr>
              <a:t>‹#›</a:t>
            </a:fld>
            <a:endParaRPr lang="en-US" sz="2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4" cy="1658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Calibri"/>
              <a:buNone/>
              <a:defRPr sz="5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676656" y="2040466"/>
            <a:ext cx="4663439" cy="72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5000"/>
              </a:lnSpc>
              <a:spcBef>
                <a:spcPts val="1300"/>
              </a:spcBef>
              <a:buClr>
                <a:srgbClr val="262626"/>
              </a:buClr>
              <a:buFont typeface="Arial"/>
              <a:buNone/>
              <a:defRPr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20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1800" b="1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676656" y="2753083"/>
            <a:ext cx="4663439" cy="320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60960" algn="l" rtl="0">
              <a:lnSpc>
                <a:spcPct val="85000"/>
              </a:lnSpc>
              <a:spcBef>
                <a:spcPts val="1300"/>
              </a:spcBef>
              <a:buClr>
                <a:srgbClr val="262626"/>
              </a:buClr>
              <a:buSzPct val="1000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7472" marR="0" lvl="1" indent="-220472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48640" marR="0" lvl="2" indent="-43434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22960" marR="0" lvl="3" indent="-72136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97280" marR="0" lvl="4" indent="-99568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00000" marR="0" lvl="5" indent="-1332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400000" marR="0" lvl="6" indent="-1300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0000" marR="0" lvl="7" indent="-1395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00000" marR="0" lvl="8" indent="-1363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3"/>
          </p:nvPr>
        </p:nvSpPr>
        <p:spPr>
          <a:xfrm>
            <a:off x="6007607" y="2038434"/>
            <a:ext cx="4663439" cy="7223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5000"/>
              </a:lnSpc>
              <a:spcBef>
                <a:spcPts val="1300"/>
              </a:spcBef>
              <a:buClr>
                <a:srgbClr val="262626"/>
              </a:buClr>
              <a:buFont typeface="Arial"/>
              <a:buNone/>
              <a:defRPr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20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1800" b="1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4"/>
          </p:nvPr>
        </p:nvSpPr>
        <p:spPr>
          <a:xfrm>
            <a:off x="6007607" y="2750990"/>
            <a:ext cx="4663439" cy="320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60960" algn="l" rtl="0">
              <a:lnSpc>
                <a:spcPct val="85000"/>
              </a:lnSpc>
              <a:spcBef>
                <a:spcPts val="1300"/>
              </a:spcBef>
              <a:buClr>
                <a:srgbClr val="262626"/>
              </a:buClr>
              <a:buSzPct val="1000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7472" marR="0" lvl="1" indent="-220472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48640" marR="0" lvl="2" indent="-43434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22960" marR="0" lvl="3" indent="-72136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97280" marR="0" lvl="4" indent="-99568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00000" marR="0" lvl="5" indent="-1332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400000" marR="0" lvl="6" indent="-1300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0000" marR="0" lvl="7" indent="-1395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00000" marR="0" lvl="8" indent="-1363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6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685800" y="6412446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685800" y="6554696"/>
            <a:ext cx="5029199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763925" y="5876412"/>
            <a:ext cx="2926079" cy="13970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fld id="{00000000-1234-1234-1234-123412341234}" type="slidenum">
              <a:rPr lang="en-US"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Century Gothic"/>
                <a:buNone/>
              </a:pPr>
              <a:t>‹#›</a:t>
            </a:fld>
            <a:endParaRPr lang="en-US" sz="2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685800" y="6412446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685800" y="6554696"/>
            <a:ext cx="5029199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763925" y="5876412"/>
            <a:ext cx="2926079" cy="13970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fld id="{00000000-1234-1234-1234-123412341234}" type="slidenum">
              <a:rPr lang="en-US"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Century Gothic"/>
                <a:buNone/>
              </a:pPr>
              <a:t>‹#›</a:t>
            </a:fld>
            <a:endParaRPr lang="en-US" sz="2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8261403" y="542281"/>
            <a:ext cx="3383280" cy="19202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FFFFFF"/>
              </a:buClr>
              <a:buFont typeface="Calibri"/>
              <a:buNone/>
              <a:defRPr sz="4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111760" algn="l" rtl="0">
              <a:lnSpc>
                <a:spcPct val="85000"/>
              </a:lnSpc>
              <a:spcBef>
                <a:spcPts val="1300"/>
              </a:spcBef>
              <a:buClr>
                <a:srgbClr val="262626"/>
              </a:buClr>
              <a:buSzPct val="100000"/>
              <a:buFont typeface="Arial"/>
              <a:buChar char=" "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7472" marR="0" lvl="1" indent="-169672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48640" marR="0" lvl="2" indent="-39624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24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22960" marR="0" lvl="3" indent="-69596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97280" marR="0" lvl="4" indent="-97028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00000" marR="0" lvl="5" indent="-1078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400000" marR="0" lvl="6" indent="-1046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0000" marR="0" lvl="7" indent="-1141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00000" marR="0" lvl="8" indent="-1109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Font typeface="Arial"/>
              <a:buNone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10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685800" y="6412446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685800" y="6554696"/>
            <a:ext cx="5029199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763925" y="5876412"/>
            <a:ext cx="2926079" cy="13970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fld id="{00000000-1234-1234-1234-123412341234}" type="slidenum">
              <a:rPr lang="en-US"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Century Gothic"/>
                <a:buNone/>
              </a:pPr>
              <a:t>‹#›</a:t>
            </a:fld>
            <a:endParaRPr lang="en-US" sz="2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bg>
      <p:bgPr>
        <a:solidFill>
          <a:schemeClr val="accen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5" cy="6132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FFFFFF"/>
              </a:buClr>
              <a:buFont typeface="Calibri"/>
              <a:buNone/>
              <a:defRPr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330951"/>
          </a:xfrm>
          <a:prstGeom prst="rect">
            <a:avLst/>
          </a:prstGeom>
          <a:solidFill>
            <a:srgbClr val="B7E0E9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85000"/>
              </a:lnSpc>
              <a:spcBef>
                <a:spcPts val="800"/>
              </a:spcBef>
              <a:buClr>
                <a:srgbClr val="3F3F3F"/>
              </a:buClr>
              <a:buFont typeface="Arial"/>
              <a:buNone/>
              <a:defRPr sz="32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24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3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300"/>
              </a:spcBef>
              <a:buClr>
                <a:srgbClr val="262626"/>
              </a:buClr>
              <a:buFont typeface="Arial"/>
              <a:buNone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10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Font typeface="Arial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685800" y="6412446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685800" y="6554696"/>
            <a:ext cx="5029199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9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763925" y="5876412"/>
            <a:ext cx="2926079" cy="13970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fld id="{00000000-1234-1234-1234-123412341234}" type="slidenum">
              <a:rPr lang="en-US"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Century Gothic"/>
                <a:buNone/>
              </a:pPr>
              <a:t>‹#›</a:t>
            </a:fld>
            <a:endParaRPr lang="en-US" sz="2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4" cy="16581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chemeClr val="accent1"/>
              </a:buClr>
              <a:buFont typeface="Calibri"/>
              <a:buNone/>
              <a:defRPr sz="5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4" cy="37661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91440" marR="0" lvl="0" indent="60960" algn="l" rtl="0">
              <a:lnSpc>
                <a:spcPct val="85000"/>
              </a:lnSpc>
              <a:spcBef>
                <a:spcPts val="1300"/>
              </a:spcBef>
              <a:buClr>
                <a:srgbClr val="262626"/>
              </a:buClr>
              <a:buSzPct val="1000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7472" marR="0" lvl="1" indent="-195072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48640" marR="0" lvl="2" indent="-42164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22960" marR="0" lvl="3" indent="-70866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97280" marR="0" lvl="4" indent="-98298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00000" marR="0" lvl="5" indent="-1205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400000" marR="0" lvl="6" indent="-1173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0000" marR="0" lvl="7" indent="-1268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00000" marR="0" lvl="8" indent="-123600" algn="l" rtl="0">
              <a:lnSpc>
                <a:spcPct val="85000"/>
              </a:lnSpc>
              <a:spcBef>
                <a:spcPts val="600"/>
              </a:spcBef>
              <a:buClr>
                <a:srgbClr val="262626"/>
              </a:buClr>
              <a:buSzPct val="1000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685800" y="6412446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685800" y="6554696"/>
            <a:ext cx="5029199" cy="22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763925" y="5876412"/>
            <a:ext cx="2926079" cy="13970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fld id="{00000000-1234-1234-1234-123412341234}" type="slidenum">
              <a:rPr lang="en-US"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Century Gothic"/>
                <a:buNone/>
              </a:pPr>
              <a:t>‹#›</a:t>
            </a:fld>
            <a:endParaRPr lang="en-US" sz="2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ownloads\vlc-record-2017-04-14-23h12m19s-HHD00006.mov-.mp4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200" y="0"/>
            <a:ext cx="12605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>
            <a:spLocks noGrp="1"/>
          </p:cNvSpPr>
          <p:nvPr>
            <p:ph type="ctrTitle"/>
          </p:nvPr>
        </p:nvSpPr>
        <p:spPr>
          <a:xfrm>
            <a:off x="-76200" y="141100"/>
            <a:ext cx="12605400" cy="2360700"/>
          </a:xfrm>
          <a:prstGeom prst="rect">
            <a:avLst/>
          </a:prstGeom>
          <a:solidFill>
            <a:srgbClr val="A59482">
              <a:alpha val="49803"/>
            </a:srgbClr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rgbClr val="86D1D8"/>
              </a:buClr>
              <a:buSzPct val="25000"/>
              <a:buFont typeface="Century Gothic"/>
              <a:buNone/>
            </a:pPr>
            <a:r>
              <a:rPr lang="en-US" sz="7200" b="1" i="0" u="none" strike="noStrike" cap="none" dirty="0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r>
              <a:rPr lang="en-US" sz="8800" b="1" i="0" u="none" strike="noStrike" cap="none" dirty="0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ASCEND 2017</a:t>
            </a:r>
            <a:r>
              <a:rPr lang="en-US" sz="1600" b="1" i="0" u="none" strike="noStrike" cap="none" dirty="0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en-US" sz="1600" b="1" i="0" u="none" strike="noStrike" cap="none" dirty="0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600" b="1" i="0" u="none" strike="noStrike" cap="none" dirty="0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</a:t>
            </a:r>
            <a:r>
              <a:rPr lang="en-US" sz="2000" b="1" i="0" u="none" strike="noStrike" cap="none" dirty="0" smtClean="0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PAYLOAD </a:t>
            </a:r>
            <a:r>
              <a:rPr lang="en-US" sz="2000" b="1" i="0" u="none" strike="noStrike" cap="none" dirty="0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 PROJECT </a:t>
            </a:r>
            <a:br>
              <a:rPr lang="en-US" sz="2000" b="1" i="0" u="none" strike="noStrike" cap="none" dirty="0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000" b="1" i="0" u="none" strike="noStrike" cap="none" dirty="0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ECE 294-GLENDALE COMMUNITY COLLEGE </a:t>
            </a:r>
            <a:br>
              <a:rPr lang="en-US" sz="2000" b="1" i="0" u="none" strike="noStrike" cap="none" dirty="0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2000" b="1" i="0" u="none" strike="noStrike" cap="none" dirty="0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WEBSITE: Team2.AZEngineeringEducation.com</a:t>
            </a:r>
            <a:r>
              <a:rPr lang="en-US" sz="1600" b="1" i="0" u="none" strike="noStrike" cap="none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1" i="0" u="none" strike="noStrike" cap="none" dirty="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0" u="none" strike="noStrike" cap="none" dirty="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8" name="Shape 88"/>
          <p:cNvGrpSpPr/>
          <p:nvPr/>
        </p:nvGrpSpPr>
        <p:grpSpPr>
          <a:xfrm>
            <a:off x="495300" y="4637150"/>
            <a:ext cx="5397500" cy="2068448"/>
            <a:chOff x="-25400" y="4637150"/>
            <a:chExt cx="5397500" cy="2068448"/>
          </a:xfrm>
        </p:grpSpPr>
        <p:pic>
          <p:nvPicPr>
            <p:cNvPr id="89" name="Shape 8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25400" y="4637150"/>
              <a:ext cx="1549400" cy="2068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Shape 9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85741" y="5004346"/>
              <a:ext cx="1587659" cy="13177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Shape 9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282950" y="5340432"/>
              <a:ext cx="2089150" cy="87047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/>
        </p:nvSpPr>
        <p:spPr>
          <a:xfrm>
            <a:off x="379400" y="1494696"/>
            <a:ext cx="6866100" cy="149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6" name="Shape 166" descr="vlcsnap-2017-04-13-16h18m12s57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312" y="0"/>
            <a:ext cx="12247924" cy="695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5737" y="1348903"/>
            <a:ext cx="9781825" cy="5303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Shape 145"/>
          <p:cNvSpPr txBox="1">
            <a:spLocks/>
          </p:cNvSpPr>
          <p:nvPr/>
        </p:nvSpPr>
        <p:spPr>
          <a:xfrm>
            <a:off x="0" y="381000"/>
            <a:ext cx="12247800" cy="685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>
              <a:buClr>
                <a:schemeClr val="lt1"/>
              </a:buClr>
              <a:buSzPct val="25000"/>
            </a:pPr>
            <a:r>
              <a:rPr lang="en-US" sz="4200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Humidity Sensor Data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0" y="504900"/>
            <a:ext cx="12191999" cy="866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en-US" sz="4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Geiger Counter -Radiation Sensor</a:t>
            </a:r>
            <a:r>
              <a:rPr lang="en-US" sz="4200" b="0" i="0" u="none" strike="noStrike" cap="none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en-US" sz="4200" b="0" i="0" u="none" strike="noStrike" cap="none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US" sz="4200" b="0" i="0" u="none" strike="noStrike" cap="none" dirty="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977462" y="1853248"/>
            <a:ext cx="18473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3600" y="1600200"/>
            <a:ext cx="7203300" cy="441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/>
        </p:nvSpPr>
        <p:spPr>
          <a:xfrm>
            <a:off x="977462" y="1853248"/>
            <a:ext cx="1848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1" name="Shape 181" descr="20170303_1114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129" y="1459095"/>
            <a:ext cx="2959799" cy="48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96623" y="1459100"/>
            <a:ext cx="3399300" cy="48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 descr="20170303_112008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74686" y="1459095"/>
            <a:ext cx="4338177" cy="244022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/>
        </p:nvSpPr>
        <p:spPr>
          <a:xfrm>
            <a:off x="0" y="381000"/>
            <a:ext cx="12192000" cy="94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85000"/>
              </a:lnSpc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en-US" sz="4200" dirty="0">
                <a:latin typeface="Century Gothic"/>
                <a:ea typeface="Century Gothic"/>
                <a:cs typeface="Century Gothic"/>
                <a:sym typeface="Century Gothic"/>
              </a:rPr>
              <a:t>Calibration of Geiger Counter</a:t>
            </a:r>
          </a:p>
        </p:txBody>
      </p:sp>
      <p:pic>
        <p:nvPicPr>
          <p:cNvPr id="185" name="Shape 185" descr="hack h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74625" y="4106607"/>
            <a:ext cx="4338300" cy="2156100"/>
          </a:xfrm>
          <a:prstGeom prst="rect">
            <a:avLst/>
          </a:prstGeom>
          <a:noFill/>
          <a:ln w="9525" cap="flat" cmpd="sng">
            <a:solidFill>
              <a:schemeClr val="dk1"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/>
        </p:nvSpPr>
        <p:spPr>
          <a:xfrm>
            <a:off x="977462" y="1853248"/>
            <a:ext cx="1848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2" name="Shape 192"/>
          <p:cNvSpPr/>
          <p:nvPr/>
        </p:nvSpPr>
        <p:spPr>
          <a:xfrm>
            <a:off x="2747300" y="1290924"/>
            <a:ext cx="6697400" cy="5023050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0" y="381000"/>
            <a:ext cx="12191999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en-US" sz="4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Geiger Counter -Data</a:t>
            </a:r>
            <a:br>
              <a:rPr lang="en-US" sz="4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US" sz="42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vlc-record-2017-04-14-23h12m19s-HHD00006.mov-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743200" y="1295400"/>
            <a:ext cx="67056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977462" y="1853248"/>
            <a:ext cx="1848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1724575" y="1290925"/>
            <a:ext cx="5809200" cy="67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0" name="Shape 200" descr="Captur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725" y="1143000"/>
            <a:ext cx="10443751" cy="548234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609600" y="465000"/>
            <a:ext cx="10580625" cy="83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en-US" sz="4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Geiger Counter -Data</a:t>
            </a:r>
            <a:r>
              <a:rPr lang="en-US" sz="4200" b="0" i="0" u="none" strike="noStrike" cap="none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en-US" sz="4200" b="0" i="0" u="none" strike="noStrike" cap="none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US" sz="4200" b="0" i="0" u="none" strike="noStrike" cap="none" dirty="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/>
        </p:nvSpPr>
        <p:spPr>
          <a:xfrm>
            <a:off x="290825" y="-8325"/>
            <a:ext cx="11490000" cy="685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 txBox="1"/>
          <p:nvPr/>
        </p:nvSpPr>
        <p:spPr>
          <a:xfrm>
            <a:off x="977462" y="1853248"/>
            <a:ext cx="18473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8" name="Shape 208" descr="GPSBreadboarding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7800" y="1582800"/>
            <a:ext cx="5741088" cy="3827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09" name="Shape 2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0900" y="1559725"/>
            <a:ext cx="4160700" cy="3827400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614854" y="457200"/>
            <a:ext cx="10531500" cy="82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chemeClr val="lt2"/>
              </a:buClr>
              <a:buSzPct val="25000"/>
            </a:pPr>
            <a:r>
              <a:rPr lang="en-US" sz="4200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GPS- NEO6MV2 </a:t>
            </a:r>
            <a:r>
              <a:rPr lang="en-US" sz="4200" b="0" i="0" u="none" strike="noStrike" cap="none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en-US" sz="4200" b="0" i="0" u="none" strike="noStrike" cap="none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4200" b="0" i="0" u="none" strike="noStrike" cap="none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en-US" sz="4200" b="0" i="0" u="none" strike="noStrike" cap="none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US" sz="4200" b="0" i="0" u="none" strike="noStrike" cap="none" dirty="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/>
        </p:nvSpPr>
        <p:spPr>
          <a:xfrm>
            <a:off x="977462" y="1853248"/>
            <a:ext cx="18473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6" name="Shape 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1847" y="0"/>
            <a:ext cx="673635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228600" y="0"/>
            <a:ext cx="5105400" cy="297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Font typeface="Arial" pitchFamily="34" charset="0"/>
              <a:buChar char="•"/>
            </a:pPr>
            <a:endParaRPr lang="en-US" sz="1600" dirty="0" smtClean="0"/>
          </a:p>
          <a:p>
            <a:pPr lvl="0">
              <a:spcBef>
                <a:spcPts val="0"/>
              </a:spcBef>
            </a:pPr>
            <a:r>
              <a:rPr lang="en-US" sz="3600" dirty="0" smtClean="0"/>
              <a:t>GPS Data on Google Maps</a:t>
            </a:r>
          </a:p>
          <a:p>
            <a:pPr lvl="0">
              <a:spcBef>
                <a:spcPts val="0"/>
              </a:spcBef>
            </a:pPr>
            <a:endParaRPr lang="en-US" sz="3600" dirty="0" smtClean="0"/>
          </a:p>
          <a:p>
            <a:pPr lvl="0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/>
              <a:t>Saved </a:t>
            </a:r>
            <a:r>
              <a:rPr lang="en-US" sz="1600" dirty="0"/>
              <a:t>latitude and longitude data to </a:t>
            </a:r>
            <a:r>
              <a:rPr lang="en-US" sz="1600" dirty="0" smtClean="0"/>
              <a:t>excel file.</a:t>
            </a:r>
            <a:endParaRPr sz="1600" dirty="0"/>
          </a:p>
          <a:p>
            <a:pPr lvl="0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/>
              <a:t>Then uploaded the excel file </a:t>
            </a:r>
            <a:r>
              <a:rPr lang="en-US" sz="1600" dirty="0" smtClean="0"/>
              <a:t>to GPSVisualizer.com</a:t>
            </a:r>
            <a:endParaRPr lang="en-US" sz="1600" dirty="0"/>
          </a:p>
          <a:p>
            <a:pPr lvl="0">
              <a:spcBef>
                <a:spcPts val="0"/>
              </a:spcBef>
              <a:buNone/>
            </a:pPr>
            <a:endParaRPr sz="1600"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050" dirty="0">
              <a:solidFill>
                <a:srgbClr val="777777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/>
        </p:nvSpPr>
        <p:spPr>
          <a:xfrm>
            <a:off x="977462" y="1853248"/>
            <a:ext cx="1848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3" name="Shape 2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24" y="113737"/>
            <a:ext cx="12039150" cy="663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/>
        </p:nvSpPr>
        <p:spPr>
          <a:xfrm>
            <a:off x="977462" y="1853248"/>
            <a:ext cx="1848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9" name="Shape 2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4571" y="93462"/>
            <a:ext cx="5422850" cy="667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/>
        </p:nvSpPr>
        <p:spPr>
          <a:xfrm>
            <a:off x="977462" y="1853248"/>
            <a:ext cx="1848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5" name="Shape 235" descr="vlcsnap-2017-04-13-16h15m03s81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924" y="202675"/>
            <a:ext cx="11366150" cy="64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/>
          <p:nvPr/>
        </p:nvSpPr>
        <p:spPr>
          <a:xfrm rot="1934831">
            <a:off x="4666822" y="5220186"/>
            <a:ext cx="1424172" cy="22447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999999"/>
              </a:solidFill>
            </a:endParaRPr>
          </a:p>
        </p:txBody>
      </p:sp>
      <p:pic>
        <p:nvPicPr>
          <p:cNvPr id="237" name="Shape 237" descr="vlcsnap-2017-04-13-15h43m08s396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925" y="278874"/>
            <a:ext cx="11366150" cy="6393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hape 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79844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5">
            <a:alphaModFix/>
          </a:blip>
          <a:srcRect t="16936" b="-17006"/>
          <a:stretch/>
        </p:blipFill>
        <p:spPr>
          <a:xfrm>
            <a:off x="2154905" y="1066800"/>
            <a:ext cx="7882199" cy="53711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/>
        </p:nvSpPr>
        <p:spPr>
          <a:xfrm>
            <a:off x="0" y="5714998"/>
            <a:ext cx="12798445" cy="629674"/>
          </a:xfrm>
          <a:prstGeom prst="rect">
            <a:avLst/>
          </a:prstGeom>
          <a:solidFill>
            <a:srgbClr val="D8D8D8">
              <a:alpha val="49803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25000"/>
              <a:buFont typeface="Century Gothic"/>
              <a:buNone/>
            </a:pPr>
            <a:r>
              <a:rPr lang="en-US" sz="2000" b="1" i="0" u="none" strike="noStrike" cap="none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CHANCE MARTINEZ-DROEG, LEONOR AMAYA, HENRY MEYERS,</a:t>
            </a:r>
            <a:r>
              <a:rPr lang="en-US" sz="1400" b="1" i="0" u="none" strike="noStrike" cap="none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000" b="1" i="0" u="none" strike="noStrike" cap="none">
                <a:solidFill>
                  <a:srgbClr val="0C0C0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ANESA THIELE, JAMES COOK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/>
        </p:nvSpPr>
        <p:spPr>
          <a:xfrm>
            <a:off x="977462" y="1853248"/>
            <a:ext cx="1848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3" name="Shape 243" descr="landmark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125" y="123812"/>
            <a:ext cx="11211500" cy="6610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646110" y="452718"/>
            <a:ext cx="9404723" cy="8085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en-US" sz="4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Arduino  </a:t>
            </a:r>
          </a:p>
        </p:txBody>
      </p:sp>
      <p:pic>
        <p:nvPicPr>
          <p:cNvPr id="249" name="Shape 2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2021790" y="2185472"/>
            <a:ext cx="30765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 txBox="1"/>
          <p:nvPr/>
        </p:nvSpPr>
        <p:spPr>
          <a:xfrm>
            <a:off x="646110" y="1623848"/>
            <a:ext cx="4128053" cy="20313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ATmega2560 microcontroller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Input voltage - 7-12V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54 Digital I/O Pins (14 PWM outputs)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 Analog Inputs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256k Flash Memory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16Mhz Clock Speed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1" name="Shape 2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46802" y="1276322"/>
            <a:ext cx="3401400" cy="22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 descr="sandisk_sdsqunc_016g_an6ia_sandisk_117020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54789" y="3996280"/>
            <a:ext cx="2093400" cy="209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 txBox="1"/>
          <p:nvPr/>
        </p:nvSpPr>
        <p:spPr>
          <a:xfrm>
            <a:off x="8302410" y="3504727"/>
            <a:ext cx="34902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Adafruit Micro SD Card Board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657224" y="443083"/>
            <a:ext cx="10772700" cy="1658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0C0C0C"/>
              </a:buClr>
              <a:buSzPct val="25000"/>
              <a:buFont typeface="Calibri"/>
              <a:buNone/>
            </a:pPr>
            <a:r>
              <a:rPr lang="en-US" sz="420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Programming the Arduino</a:t>
            </a:r>
          </a:p>
        </p:txBody>
      </p:sp>
      <p:pic>
        <p:nvPicPr>
          <p:cNvPr id="259" name="Shape 259" descr="codecapturepp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1143000"/>
            <a:ext cx="105918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Shape 265" descr="IMAG066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1076" y="499524"/>
            <a:ext cx="4227724" cy="5636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 descr="IMAG0667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5476" y="499524"/>
            <a:ext cx="4227724" cy="5636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Shape 271" descr="IMAG0709.jpg"/>
          <p:cNvPicPr preferRelativeResize="0"/>
          <p:nvPr/>
        </p:nvPicPr>
        <p:blipFill rotWithShape="1">
          <a:blip r:embed="rId4">
            <a:alphaModFix/>
          </a:blip>
          <a:srcRect l="6158" t="1154" r="17242" b="157"/>
          <a:stretch/>
        </p:blipFill>
        <p:spPr>
          <a:xfrm>
            <a:off x="4372550" y="1075949"/>
            <a:ext cx="7744199" cy="561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 descr="IMAG071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50" y="1075950"/>
            <a:ext cx="4210924" cy="561460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Shape 273"/>
          <p:cNvSpPr txBox="1">
            <a:spLocks noGrp="1"/>
          </p:cNvSpPr>
          <p:nvPr>
            <p:ph type="title"/>
          </p:nvPr>
        </p:nvSpPr>
        <p:spPr>
          <a:xfrm>
            <a:off x="386254" y="376518"/>
            <a:ext cx="10531500" cy="7664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en-US" sz="4200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PCB Boarding</a:t>
            </a:r>
            <a:r>
              <a:rPr lang="en-US" sz="4200" b="0" i="0" u="none" strike="noStrike" cap="none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en-US" sz="4200" b="0" i="0" u="none" strike="noStrike" cap="none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US" sz="4200" b="0" i="0" u="none" strike="noStrike" cap="none" dirty="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657224" y="510833"/>
            <a:ext cx="10772700" cy="10893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en-US" sz="4200" b="0" i="0" u="none" strike="noStrike" cap="none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Payload Enclosure Before Flight</a:t>
            </a:r>
          </a:p>
        </p:txBody>
      </p:sp>
      <p:pic>
        <p:nvPicPr>
          <p:cNvPr id="279" name="Shape 279" descr="IMG_851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500" y="1430273"/>
            <a:ext cx="3524963" cy="469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 descr="IMG_852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27023" y="1430274"/>
            <a:ext cx="6266573" cy="4699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638425" y="437400"/>
            <a:ext cx="10772700" cy="781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en-US" sz="4200" b="0" i="0" u="none" strike="noStrike" cap="none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Payload Enclosure After Flight</a:t>
            </a:r>
          </a:p>
        </p:txBody>
      </p:sp>
      <p:pic>
        <p:nvPicPr>
          <p:cNvPr id="286" name="Shape 286" descr="IMG_856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05223"/>
            <a:ext cx="4182424" cy="557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 descr="IMG_856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8625" y="1205223"/>
            <a:ext cx="4182424" cy="557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 descr="IMG_8579.JPG"/>
          <p:cNvPicPr preferRelativeResize="0"/>
          <p:nvPr/>
        </p:nvPicPr>
        <p:blipFill rotWithShape="1">
          <a:blip r:embed="rId6">
            <a:alphaModFix/>
          </a:blip>
          <a:srcRect r="12134"/>
          <a:stretch/>
        </p:blipFill>
        <p:spPr>
          <a:xfrm>
            <a:off x="8517250" y="1205225"/>
            <a:ext cx="3674749" cy="557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0" y="227225"/>
            <a:ext cx="12192000" cy="83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85000"/>
              </a:lnSpc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en-US" sz="42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Launch 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977462" y="1853248"/>
            <a:ext cx="1848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5" name="Shape 295" descr="IMG_852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" y="1633183"/>
            <a:ext cx="3296674" cy="4395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Shape 296" descr="IMG_0564.JPG"/>
          <p:cNvPicPr preferRelativeResize="0"/>
          <p:nvPr/>
        </p:nvPicPr>
        <p:blipFill rotWithShape="1">
          <a:blip r:embed="rId5">
            <a:alphaModFix/>
          </a:blip>
          <a:srcRect l="19502" r="25467"/>
          <a:stretch/>
        </p:blipFill>
        <p:spPr>
          <a:xfrm>
            <a:off x="3374512" y="1633175"/>
            <a:ext cx="3225150" cy="439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 descr="IMG_0554.JPG"/>
          <p:cNvPicPr preferRelativeResize="0"/>
          <p:nvPr/>
        </p:nvPicPr>
        <p:blipFill rotWithShape="1">
          <a:blip r:embed="rId6">
            <a:alphaModFix/>
          </a:blip>
          <a:srcRect l="5908"/>
          <a:stretch/>
        </p:blipFill>
        <p:spPr>
          <a:xfrm>
            <a:off x="6677499" y="1633175"/>
            <a:ext cx="5514503" cy="439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298" descr="vlcsnap-2017-04-14-13h07m06s591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/>
        </p:nvSpPr>
        <p:spPr>
          <a:xfrm>
            <a:off x="977462" y="1853248"/>
            <a:ext cx="1848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4" name="Shape 304" descr="vlcsnap-2017-04-13-16h33m58s03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5925" y="-63500"/>
            <a:ext cx="12247924" cy="695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 descr="vlcsnap-2017-04-13-16h17m09s15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5925" y="-47625"/>
            <a:ext cx="12247924" cy="695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 descr="vlcsnap-2017-04-14-10h30m22s239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5925" y="-31450"/>
            <a:ext cx="12361348" cy="695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 descr="IMG_0588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00851" y="-626500"/>
            <a:ext cx="12406273" cy="79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 descr="video3_3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447724" y="-668999"/>
            <a:ext cx="14999440" cy="79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Shape 309" descr="video3_7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077775" y="-626499"/>
            <a:ext cx="14147449" cy="743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/>
          <p:nvPr/>
        </p:nvSpPr>
        <p:spPr>
          <a:xfrm>
            <a:off x="977462" y="1853248"/>
            <a:ext cx="184800" cy="64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5" name="Shape 315" descr="20170401_114441(0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681224" y="-2727851"/>
            <a:ext cx="6894548" cy="1225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338675" y="9400"/>
            <a:ext cx="11490000" cy="685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1162199" y="452725"/>
            <a:ext cx="9984000" cy="140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en-US" sz="42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Overview</a:t>
            </a:r>
            <a:r>
              <a:rPr lang="en-US" sz="4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en-US" sz="4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US" sz="42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Shape 105"/>
          <p:cNvSpPr txBox="1"/>
          <p:nvPr/>
        </p:nvSpPr>
        <p:spPr>
          <a:xfrm>
            <a:off x="977462" y="1853248"/>
            <a:ext cx="18473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1162200" y="1382900"/>
            <a:ext cx="10666200" cy="502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434343"/>
              </a:buClr>
              <a:buSzPct val="100000"/>
              <a:buFont typeface="Century Gothic"/>
              <a:buChar char="●"/>
            </a:pPr>
            <a:r>
              <a:rPr lang="en-US" sz="2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Project Goals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434343"/>
              </a:buClr>
              <a:buSzPct val="100000"/>
              <a:buFont typeface="Century Gothic"/>
              <a:buChar char="●"/>
            </a:pPr>
            <a:r>
              <a:rPr lang="en-US" sz="2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System Block Diagram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434343"/>
              </a:buClr>
              <a:buSzPct val="100000"/>
              <a:buFont typeface="Century Gothic"/>
              <a:buChar char="●"/>
            </a:pPr>
            <a:r>
              <a:rPr lang="en-US" sz="2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Sensors and Data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434343"/>
              </a:buClr>
              <a:buSzPct val="100000"/>
              <a:buFont typeface="Century Gothic"/>
              <a:buChar char="●"/>
            </a:pPr>
            <a:r>
              <a:rPr lang="en-US" sz="2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Camera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434343"/>
              </a:buClr>
              <a:buSzPct val="100000"/>
              <a:buFont typeface="Century Gothic"/>
              <a:buChar char="●"/>
            </a:pPr>
            <a:r>
              <a:rPr lang="en-US" sz="2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GPS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434343"/>
              </a:buClr>
              <a:buSzPct val="100000"/>
              <a:buFont typeface="Century Gothic"/>
              <a:buChar char="●"/>
            </a:pPr>
            <a:r>
              <a:rPr lang="en-US" sz="2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Processor and Coding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434343"/>
              </a:buClr>
              <a:buSzPct val="100000"/>
              <a:buFont typeface="Century Gothic"/>
              <a:buChar char="●"/>
            </a:pPr>
            <a:r>
              <a:rPr lang="en-US" sz="2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Enclosure</a:t>
            </a:r>
          </a:p>
          <a:p>
            <a:pPr marL="457200" lvl="0" indent="-381000">
              <a:lnSpc>
                <a:spcPct val="115000"/>
              </a:lnSpc>
              <a:spcBef>
                <a:spcPts val="0"/>
              </a:spcBef>
              <a:buClr>
                <a:srgbClr val="434343"/>
              </a:buClr>
              <a:buSzPct val="100000"/>
              <a:buFont typeface="Century Gothic"/>
              <a:buChar char="●"/>
            </a:pPr>
            <a:r>
              <a:rPr lang="en-US" sz="24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Flight </a:t>
            </a:r>
          </a:p>
        </p:txBody>
      </p:sp>
      <p:pic>
        <p:nvPicPr>
          <p:cNvPr id="107" name="Shape 107" descr="20170401_09305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5112" y="0"/>
            <a:ext cx="3857627" cy="6858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/>
        </p:nvSpPr>
        <p:spPr>
          <a:xfrm>
            <a:off x="977462" y="1853248"/>
            <a:ext cx="18473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1" name="Shape 3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24" y="1172050"/>
            <a:ext cx="6196575" cy="513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 rotWithShape="1">
          <a:blip r:embed="rId5">
            <a:alphaModFix/>
          </a:blip>
          <a:srcRect r="10023"/>
          <a:stretch/>
        </p:blipFill>
        <p:spPr>
          <a:xfrm>
            <a:off x="6104600" y="1172050"/>
            <a:ext cx="6011200" cy="51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Shape 323"/>
          <p:cNvSpPr txBox="1">
            <a:spLocks noGrp="1"/>
          </p:cNvSpPr>
          <p:nvPr>
            <p:ph type="title"/>
          </p:nvPr>
        </p:nvSpPr>
        <p:spPr>
          <a:xfrm>
            <a:off x="60425" y="394800"/>
            <a:ext cx="11353500" cy="82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0" algn="ctr" rtl="0">
              <a:lnSpc>
                <a:spcPct val="85000"/>
              </a:lnSpc>
              <a:spcBef>
                <a:spcPts val="0"/>
              </a:spcBef>
              <a:buClr>
                <a:srgbClr val="0C0C0C"/>
              </a:buClr>
              <a:buSzPct val="25000"/>
              <a:buFont typeface="Calibri"/>
              <a:buNone/>
            </a:pPr>
            <a:r>
              <a:rPr lang="en-US" sz="42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Website (HTML/CSS)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Shape 3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095" y="4195"/>
            <a:ext cx="10058399" cy="6455391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Shape 329"/>
          <p:cNvSpPr txBox="1"/>
          <p:nvPr/>
        </p:nvSpPr>
        <p:spPr>
          <a:xfrm>
            <a:off x="-8705" y="5582196"/>
            <a:ext cx="12192000" cy="110599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more information, visit our website.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Team2.AZEngineeringEducation.com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338675" y="9400"/>
            <a:ext cx="11490000" cy="685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671275" y="343800"/>
            <a:ext cx="10531500" cy="72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en-US" sz="42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Goals</a:t>
            </a:r>
            <a:r>
              <a:rPr lang="en-US" sz="4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en-US" sz="4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US" sz="42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977462" y="1853248"/>
            <a:ext cx="18473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" name="Shape 115"/>
          <p:cNvSpPr txBox="1"/>
          <p:nvPr/>
        </p:nvSpPr>
        <p:spPr>
          <a:xfrm>
            <a:off x="671275" y="1175925"/>
            <a:ext cx="11074200" cy="552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-US" sz="2400"/>
              <a:t>Learn about the engineering design process 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-US" sz="2400"/>
              <a:t>Design, Build, Test, and Launch a working payload within the constraints given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SzPct val="100000"/>
              <a:buChar char="○"/>
            </a:pPr>
            <a:r>
              <a:rPr lang="en-US" sz="2400"/>
              <a:t>Must weigh less than 1.5 lbs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SzPct val="100000"/>
              <a:buChar char="○"/>
            </a:pPr>
            <a:r>
              <a:rPr lang="en-US" sz="2400"/>
              <a:t>Must cost less than $400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SzPct val="100000"/>
              <a:buChar char="○"/>
            </a:pPr>
            <a:r>
              <a:rPr lang="en-US" sz="2400"/>
              <a:t>Must use certain default sensors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-US" sz="2400"/>
              <a:t>Analyze the data and make conclusions based on our findings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-US" sz="2400"/>
              <a:t>Present and compare our data to our peers 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-US" sz="2400"/>
              <a:t>Assess our successes and our failures to aid future students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/>
        </p:nvSpPr>
        <p:spPr>
          <a:xfrm>
            <a:off x="338675" y="9400"/>
            <a:ext cx="11490000" cy="685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705975" y="990600"/>
            <a:ext cx="10781100" cy="5611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609600" y="293700"/>
            <a:ext cx="10531500" cy="696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en-US" sz="4200" b="0" i="0" u="none" strike="noStrike" cap="none" dirty="0">
                <a:solidFill>
                  <a:srgbClr val="000000"/>
                </a:solidFill>
                <a:latin typeface="Century Gothic" charset="0"/>
                <a:ea typeface="Century Gothic"/>
                <a:cs typeface="Century Gothic"/>
                <a:sym typeface="Century Gothic"/>
              </a:rPr>
              <a:t>System</a:t>
            </a:r>
            <a:r>
              <a:rPr lang="en-US" sz="4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Block Diagram</a:t>
            </a:r>
            <a:r>
              <a:rPr lang="en-US" sz="4200" b="0" i="0" u="none" strike="noStrike" cap="none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lang="en-US" sz="4200" b="0" i="0" u="none" strike="noStrike" cap="none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US" sz="4200" b="0" i="0" u="none" strike="noStrike" cap="none" dirty="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3" name="Shape 123"/>
          <p:cNvSpPr txBox="1"/>
          <p:nvPr/>
        </p:nvSpPr>
        <p:spPr>
          <a:xfrm>
            <a:off x="977462" y="1853248"/>
            <a:ext cx="18473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4" name="Shape 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546601" y="-1498825"/>
            <a:ext cx="5098799" cy="1053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4" cy="795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en-US" sz="4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Sensors</a:t>
            </a:r>
          </a:p>
        </p:txBody>
      </p:sp>
      <p:pic>
        <p:nvPicPr>
          <p:cNvPr id="130" name="Shape 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110" y="4534791"/>
            <a:ext cx="2377480" cy="192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4010" y="4534791"/>
            <a:ext cx="2361600" cy="191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 descr="https://cdn-learn.adafruit.com/guides/images/000/000/669/medium800/2019iso_lrg.jpg?14483018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08575" y="4545073"/>
            <a:ext cx="2541300" cy="190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/>
          <p:nvPr/>
        </p:nvSpPr>
        <p:spPr>
          <a:xfrm>
            <a:off x="646100" y="1708644"/>
            <a:ext cx="6866100" cy="149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Adafruit TSL2561 Digital Luminosity/Lux/Light Sensor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Adafruit Si7021 Temperature &amp; Humidity Sensor 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Adafruit MMA8451 Accelerometer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Honeywell ASDX Analogue Pressure Sensor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Gothic"/>
              <a:buChar char="•"/>
            </a:pPr>
            <a:r>
              <a:rPr lang="en-US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Dallas Semiconductor Temperature Sensor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4" name="Shape 134" descr="ASDXACX030PAAA5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10549" y="4538712"/>
            <a:ext cx="1905900" cy="190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 descr="DS18B20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10550" y="2331361"/>
            <a:ext cx="1726800" cy="17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/>
        </p:nvSpPr>
        <p:spPr>
          <a:xfrm>
            <a:off x="379400" y="1494696"/>
            <a:ext cx="6866100" cy="149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1" name="Shape 141" descr="vlcsnap-2017-04-13-16h18m12s57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0"/>
            <a:ext cx="12247924" cy="695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7824" y="1295400"/>
            <a:ext cx="5331674" cy="261604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43" name="Shape 1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807" y="1295400"/>
            <a:ext cx="5331667" cy="261604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44" name="Shape 1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27312" y="4038600"/>
            <a:ext cx="5331675" cy="262088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0" y="304800"/>
            <a:ext cx="12247800" cy="685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0" rtl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n-US" sz="4200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Accelerometer </a:t>
            </a:r>
            <a:r>
              <a:rPr lang="en-US" sz="42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/>
        </p:nvSpPr>
        <p:spPr>
          <a:xfrm>
            <a:off x="379400" y="1494696"/>
            <a:ext cx="6866100" cy="149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1" name="Shape 151" descr="vlcsnap-2017-04-13-16h18m12s57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0"/>
            <a:ext cx="12247924" cy="695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6924" y="1482850"/>
            <a:ext cx="9174025" cy="48560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45"/>
          <p:cNvSpPr txBox="1">
            <a:spLocks/>
          </p:cNvSpPr>
          <p:nvPr/>
        </p:nvSpPr>
        <p:spPr>
          <a:xfrm>
            <a:off x="0" y="457200"/>
            <a:ext cx="12247800" cy="685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>
              <a:buClr>
                <a:schemeClr val="lt1"/>
              </a:buClr>
              <a:buSzPct val="25000"/>
            </a:pPr>
            <a:r>
              <a:rPr lang="en-US" sz="4200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Temperature Sensor Data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 descr="vlcsnap-2017-04-13-16h18m12s57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0"/>
            <a:ext cx="12247924" cy="695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4237" y="1513437"/>
            <a:ext cx="8342474" cy="48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45"/>
          <p:cNvSpPr txBox="1">
            <a:spLocks/>
          </p:cNvSpPr>
          <p:nvPr/>
        </p:nvSpPr>
        <p:spPr>
          <a:xfrm>
            <a:off x="0" y="457200"/>
            <a:ext cx="12247800" cy="685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>
              <a:buClr>
                <a:schemeClr val="lt1"/>
              </a:buClr>
              <a:buSzPct val="25000"/>
            </a:pPr>
            <a:r>
              <a:rPr lang="en-US" sz="4200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Pressure Data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288</Words>
  <Application>Microsoft Office PowerPoint</Application>
  <PresentationFormat>Custom</PresentationFormat>
  <Paragraphs>76</Paragraphs>
  <Slides>31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Century Gothic</vt:lpstr>
      <vt:lpstr>Calibri</vt:lpstr>
      <vt:lpstr>Metropolitan</vt:lpstr>
      <vt:lpstr>  ASCEND 2017           PAYLOAD DESIGN PROJECT          ECE 294-GLENDALE COMMUNITY COLLEGE          WEBSITE: Team2.AZEngineeringEducation.com </vt:lpstr>
      <vt:lpstr>Slide 2</vt:lpstr>
      <vt:lpstr>Overview </vt:lpstr>
      <vt:lpstr>Goals </vt:lpstr>
      <vt:lpstr>System Block Diagram  </vt:lpstr>
      <vt:lpstr>Sensors</vt:lpstr>
      <vt:lpstr>Accelerometer Data</vt:lpstr>
      <vt:lpstr>Slide 8</vt:lpstr>
      <vt:lpstr>Slide 9</vt:lpstr>
      <vt:lpstr>Slide 10</vt:lpstr>
      <vt:lpstr>Geiger Counter -Radiation Sensor </vt:lpstr>
      <vt:lpstr>Slide 12</vt:lpstr>
      <vt:lpstr>Geiger Counter -Data </vt:lpstr>
      <vt:lpstr>Geiger Counter -Data </vt:lpstr>
      <vt:lpstr>GPS- NEO6MV2   </vt:lpstr>
      <vt:lpstr>Slide 16</vt:lpstr>
      <vt:lpstr>Slide 17</vt:lpstr>
      <vt:lpstr>Slide 18</vt:lpstr>
      <vt:lpstr>Slide 19</vt:lpstr>
      <vt:lpstr>Slide 20</vt:lpstr>
      <vt:lpstr>The Arduino  </vt:lpstr>
      <vt:lpstr>Programming the Arduino</vt:lpstr>
      <vt:lpstr>Slide 23</vt:lpstr>
      <vt:lpstr>PCB Boarding </vt:lpstr>
      <vt:lpstr>The Payload Enclosure Before Flight</vt:lpstr>
      <vt:lpstr>The Payload Enclosure After Flight</vt:lpstr>
      <vt:lpstr>Launch </vt:lpstr>
      <vt:lpstr>Slide 28</vt:lpstr>
      <vt:lpstr>Slide 29</vt:lpstr>
      <vt:lpstr>Website (HTML/CSS)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ASCEND 2017            PAYLOAD DESIGN PROJECT          ECE 294-GLENDALE COMMUNITY COLLEGE          WEBSITE: Team2.AZEngineeringEducation.com</dc:title>
  <dc:creator>Anesa-Business</dc:creator>
  <cp:lastModifiedBy>Anesa-Thiele</cp:lastModifiedBy>
  <cp:revision>9</cp:revision>
  <dcterms:modified xsi:type="dcterms:W3CDTF">2017-04-15T08:01:26Z</dcterms:modified>
</cp:coreProperties>
</file>